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60" r:id="rId3"/>
    <p:sldId id="263" r:id="rId4"/>
    <p:sldId id="257" r:id="rId5"/>
    <p:sldId id="283" r:id="rId6"/>
    <p:sldId id="261" r:id="rId7"/>
    <p:sldId id="287" r:id="rId8"/>
    <p:sldId id="266" r:id="rId9"/>
    <p:sldId id="288" r:id="rId10"/>
    <p:sldId id="262" r:id="rId11"/>
    <p:sldId id="268" r:id="rId12"/>
    <p:sldId id="291" r:id="rId13"/>
    <p:sldId id="264" r:id="rId14"/>
    <p:sldId id="292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17FA3B-C404-4317-B0BC-953931111309}" type="datetimeFigureOut">
              <a:rPr lang="pl-PL" smtClean="0"/>
              <a:pPr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2h7hnRLpvk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xQk8p7XY23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xX_i251Q0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43042" y="609601"/>
            <a:ext cx="6215106" cy="1747829"/>
          </a:xfrm>
        </p:spPr>
        <p:txBody>
          <a:bodyPr>
            <a:normAutofit/>
          </a:bodyPr>
          <a:lstStyle/>
          <a:p>
            <a:r>
              <a:rPr lang="pl-PL" sz="4000" dirty="0" smtClean="0"/>
              <a:t>Polskie </a:t>
            </a:r>
            <a:r>
              <a:rPr lang="pl-PL" sz="4000" dirty="0"/>
              <a:t>symbole </a:t>
            </a:r>
            <a:r>
              <a:rPr lang="pl-PL" sz="4000" dirty="0" smtClean="0"/>
              <a:t>narodowe</a:t>
            </a:r>
            <a:br>
              <a:rPr lang="pl-PL" sz="4000" dirty="0" smtClean="0"/>
            </a:br>
            <a:r>
              <a:rPr lang="pl-PL" sz="1400" dirty="0"/>
              <a:t/>
            </a:r>
            <a:br>
              <a:rPr lang="pl-PL" sz="1400" dirty="0"/>
            </a:br>
            <a:endParaRPr lang="pl-PL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73" t="17828"/>
          <a:stretch/>
        </p:blipFill>
        <p:spPr bwMode="auto">
          <a:xfrm>
            <a:off x="1835696" y="3573015"/>
            <a:ext cx="4879444" cy="223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37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Wykonaj 	FLAGĘ POLSKI </a:t>
            </a:r>
            <a:br>
              <a:rPr lang="pl-PL" sz="3200" dirty="0" smtClean="0"/>
            </a:br>
            <a:r>
              <a:rPr lang="pl-PL" sz="3200" dirty="0" smtClean="0"/>
              <a:t> według własnego pomysłu.</a:t>
            </a:r>
            <a:endParaRPr lang="pl-PL" sz="3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52237" y="4321165"/>
            <a:ext cx="2446933" cy="161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691" r="50000" b="25254"/>
          <a:stretch/>
        </p:blipFill>
        <p:spPr bwMode="auto">
          <a:xfrm>
            <a:off x="827584" y="1698941"/>
            <a:ext cx="1633537" cy="128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" t="75484" r="72356"/>
          <a:stretch/>
        </p:blipFill>
        <p:spPr bwMode="auto">
          <a:xfrm>
            <a:off x="6968128" y="3284984"/>
            <a:ext cx="1782754" cy="263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9" b="55714"/>
          <a:stretch/>
        </p:blipFill>
        <p:spPr bwMode="auto">
          <a:xfrm>
            <a:off x="2987824" y="1879583"/>
            <a:ext cx="2648970" cy="17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05"/>
          <a:stretch/>
        </p:blipFill>
        <p:spPr bwMode="auto">
          <a:xfrm>
            <a:off x="6228184" y="1548581"/>
            <a:ext cx="2304256" cy="14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5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 Zatańcz razem z innymi przedszkolakami. Możesz wymyślić swoje układy taneczne.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www.youtube.com/watch?v=2h7hnRLpvkc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539369" cy="376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5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Powtórzmy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 smtClean="0">
                <a:solidFill>
                  <a:schemeClr val="tx1"/>
                </a:solidFill>
              </a:rPr>
              <a:t>			Co to jest? </a:t>
            </a:r>
            <a:endParaRPr lang="pl-PL" sz="44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72755"/>
            <a:ext cx="2300138" cy="262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649" y="2334849"/>
            <a:ext cx="2128679" cy="289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11178"/>
            <a:ext cx="3108485" cy="202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089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Przeczytaj podpisy pod obrazkami.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Powiedź jakich głosek brakuje w okienkach.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Połącz odszyfrowane wyrazy z okienkami z odpowiednim obrazkiem.  Zrób to delikatnie, bez dotykania ekranu komputera. </a:t>
            </a:r>
          </a:p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pPr>
              <a:buFont typeface="Arial" charset="0"/>
              <a:buChar char="•"/>
            </a:pP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51" t="13773"/>
          <a:stretch/>
        </p:blipFill>
        <p:spPr bwMode="auto">
          <a:xfrm>
            <a:off x="1857356" y="3714752"/>
            <a:ext cx="4346926" cy="279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00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1214422"/>
            <a:ext cx="8086724" cy="2857520"/>
          </a:xfrm>
        </p:spPr>
        <p:txBody>
          <a:bodyPr/>
          <a:lstStyle/>
          <a:p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b="1" dirty="0" smtClean="0">
                <a:solidFill>
                  <a:srgbClr val="00B0F0"/>
                </a:solidFill>
              </a:rPr>
              <a:t>Brawo</a:t>
            </a:r>
            <a:r>
              <a:rPr lang="pl-PL" sz="4800" dirty="0" smtClean="0"/>
              <a:t> </a:t>
            </a:r>
            <a:r>
              <a:rPr lang="pl-PL" sz="4800" dirty="0" smtClean="0">
                <a:solidFill>
                  <a:srgbClr val="FFC000"/>
                </a:solidFill>
                <a:sym typeface="Wingdings" pitchFamily="2" charset="2"/>
              </a:rPr>
              <a:t>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>
                <a:solidFill>
                  <a:srgbClr val="00B050"/>
                </a:solidFill>
              </a:rPr>
              <a:t>– </a:t>
            </a:r>
            <a:r>
              <a:rPr lang="pl-PL" sz="3600" i="1" dirty="0" smtClean="0">
                <a:solidFill>
                  <a:srgbClr val="00B050"/>
                </a:solidFill>
              </a:rPr>
              <a:t>znasz symbole narodowe</a:t>
            </a:r>
            <a:r>
              <a:rPr lang="pl-PL" sz="4800" i="1" dirty="0" smtClean="0">
                <a:solidFill>
                  <a:srgbClr val="00B050"/>
                </a:solidFill>
              </a:rPr>
              <a:t> </a:t>
            </a:r>
            <a:br>
              <a:rPr lang="pl-PL" sz="4800" i="1" dirty="0" smtClean="0">
                <a:solidFill>
                  <a:srgbClr val="00B050"/>
                </a:solidFill>
              </a:rPr>
            </a:br>
            <a:r>
              <a:rPr lang="pl-PL" sz="1800" i="1" dirty="0" smtClean="0">
                <a:solidFill>
                  <a:srgbClr val="00B050"/>
                </a:solidFill>
              </a:rPr>
              <a:t>Miłego dnia </a:t>
            </a:r>
            <a:br>
              <a:rPr lang="pl-PL" sz="1800" i="1" dirty="0" smtClean="0">
                <a:solidFill>
                  <a:srgbClr val="00B050"/>
                </a:solidFill>
              </a:rPr>
            </a:br>
            <a:r>
              <a:rPr lang="pl-PL" sz="1800" i="1" dirty="0" smtClean="0">
                <a:solidFill>
                  <a:srgbClr val="00B050"/>
                </a:solidFill>
              </a:rPr>
              <a:t>Katarzyna Wieczorek </a:t>
            </a:r>
            <a:endParaRPr lang="pl-PL" sz="1800" i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4071942"/>
            <a:ext cx="7500990" cy="13573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dirty="0" smtClean="0"/>
              <a:t>	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7200" dirty="0" smtClean="0"/>
              <a:t>W prezentacji wykorzystano:</a:t>
            </a:r>
          </a:p>
          <a:p>
            <a:pPr marL="0" indent="0">
              <a:buNone/>
            </a:pPr>
            <a:r>
              <a:rPr lang="pl-PL" sz="7200" dirty="0" smtClean="0"/>
              <a:t>- zasoby internetowe Google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430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Obejrzyj </a:t>
            </a:r>
            <a:r>
              <a:rPr lang="pl-PL" dirty="0" smtClean="0"/>
              <a:t>film i zapamiętaj jak najwięcej informacji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https://www.youtube.com/watch?v=xQk8p7XY23A</a:t>
            </a:r>
            <a:endParaRPr lang="pl-PL" dirty="0"/>
          </a:p>
        </p:txBody>
      </p:sp>
      <p:pic>
        <p:nvPicPr>
          <p:cNvPr id="4" name="Obraz 3" descr="IPNtv Kraków - Polskie Symbole Narodowe - Polak Mały - YouTube —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3" t="30164" r="16452" b="4468"/>
          <a:stretch/>
        </p:blipFill>
        <p:spPr>
          <a:xfrm>
            <a:off x="1382023" y="2852936"/>
            <a:ext cx="6238569" cy="33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29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 kraj to </a:t>
            </a:r>
            <a:r>
              <a:rPr lang="pl-PL" dirty="0" smtClean="0"/>
              <a:t>Polska.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718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  </a:t>
            </a:r>
            <a:r>
              <a:rPr lang="pl-PL" sz="2800" b="1" dirty="0" smtClean="0">
                <a:solidFill>
                  <a:srgbClr val="0070C0"/>
                </a:solidFill>
              </a:rPr>
              <a:t> P </a:t>
            </a:r>
            <a:r>
              <a:rPr lang="pl-PL" sz="2800" dirty="0" smtClean="0"/>
              <a:t>– jak      </a:t>
            </a:r>
            <a:r>
              <a:rPr lang="pl-PL" sz="2800" dirty="0" smtClean="0">
                <a:solidFill>
                  <a:srgbClr val="0070C0"/>
                </a:solidFill>
              </a:rPr>
              <a:t>P</a:t>
            </a:r>
            <a:r>
              <a:rPr lang="pl-PL" sz="2800" dirty="0" smtClean="0">
                <a:solidFill>
                  <a:srgbClr val="FF0000"/>
                </a:solidFill>
              </a:rPr>
              <a:t>O</a:t>
            </a:r>
            <a:r>
              <a:rPr lang="pl-PL" sz="2800" dirty="0" smtClean="0">
                <a:solidFill>
                  <a:srgbClr val="0070C0"/>
                </a:solidFill>
              </a:rPr>
              <a:t>LSK</a:t>
            </a:r>
            <a:r>
              <a:rPr lang="pl-PL" sz="2800" dirty="0" smtClean="0">
                <a:solidFill>
                  <a:srgbClr val="FF0000"/>
                </a:solidFill>
              </a:rPr>
              <a:t>A</a:t>
            </a:r>
            <a:r>
              <a:rPr lang="pl-PL" sz="2800" dirty="0" smtClean="0"/>
              <a:t>       </a:t>
            </a:r>
            <a:r>
              <a:rPr lang="pl-PL" sz="2800" dirty="0" smtClean="0">
                <a:solidFill>
                  <a:srgbClr val="0070C0"/>
                </a:solidFill>
              </a:rPr>
              <a:t>P</a:t>
            </a:r>
            <a:r>
              <a:rPr lang="pl-PL" sz="2800" dirty="0" smtClean="0">
                <a:solidFill>
                  <a:srgbClr val="FF0000"/>
                </a:solidFill>
              </a:rPr>
              <a:t>o</a:t>
            </a:r>
            <a:r>
              <a:rPr lang="pl-PL" sz="2800" dirty="0" smtClean="0">
                <a:solidFill>
                  <a:srgbClr val="0070C0"/>
                </a:solidFill>
              </a:rPr>
              <a:t>l</a:t>
            </a:r>
            <a:r>
              <a:rPr lang="pl-PL" sz="2800" dirty="0" smtClean="0"/>
              <a:t> – </a:t>
            </a:r>
            <a:r>
              <a:rPr lang="pl-PL" sz="2800" dirty="0" smtClean="0">
                <a:solidFill>
                  <a:srgbClr val="0070C0"/>
                </a:solidFill>
              </a:rPr>
              <a:t>sk</a:t>
            </a:r>
            <a:r>
              <a:rPr lang="pl-PL" sz="2800" dirty="0" smtClean="0">
                <a:solidFill>
                  <a:srgbClr val="FF0000"/>
                </a:solidFill>
              </a:rPr>
              <a:t>a</a:t>
            </a:r>
            <a:r>
              <a:rPr lang="pl-PL" sz="2800" dirty="0" smtClean="0"/>
              <a:t>    </a:t>
            </a:r>
            <a:r>
              <a:rPr lang="pl-PL" sz="2800" dirty="0" smtClean="0">
                <a:solidFill>
                  <a:srgbClr val="0070C0"/>
                </a:solidFill>
              </a:rPr>
              <a:t>P</a:t>
            </a:r>
            <a:r>
              <a:rPr lang="pl-PL" sz="2800" dirty="0" smtClean="0"/>
              <a:t>-</a:t>
            </a:r>
            <a:r>
              <a:rPr lang="pl-PL" sz="2800" dirty="0" smtClean="0">
                <a:solidFill>
                  <a:srgbClr val="FF0000"/>
                </a:solidFill>
              </a:rPr>
              <a:t>o</a:t>
            </a:r>
            <a:r>
              <a:rPr lang="pl-PL" sz="2800" dirty="0" smtClean="0"/>
              <a:t>-</a:t>
            </a:r>
            <a:r>
              <a:rPr lang="pl-PL" sz="2800" dirty="0" smtClean="0">
                <a:solidFill>
                  <a:srgbClr val="0070C0"/>
                </a:solidFill>
              </a:rPr>
              <a:t>l</a:t>
            </a:r>
            <a:r>
              <a:rPr lang="pl-PL" sz="2800" dirty="0" smtClean="0"/>
              <a:t>-</a:t>
            </a:r>
            <a:r>
              <a:rPr lang="pl-PL" sz="2800" dirty="0" smtClean="0">
                <a:solidFill>
                  <a:srgbClr val="0070C0"/>
                </a:solidFill>
              </a:rPr>
              <a:t>s</a:t>
            </a:r>
            <a:r>
              <a:rPr lang="pl-PL" sz="2800" dirty="0" smtClean="0"/>
              <a:t>-</a:t>
            </a:r>
            <a:r>
              <a:rPr lang="pl-PL" sz="2800" dirty="0" smtClean="0">
                <a:solidFill>
                  <a:srgbClr val="0070C0"/>
                </a:solidFill>
              </a:rPr>
              <a:t>k</a:t>
            </a:r>
            <a:r>
              <a:rPr lang="pl-PL" sz="2800" dirty="0" smtClean="0"/>
              <a:t>-</a:t>
            </a:r>
            <a:r>
              <a:rPr lang="pl-PL" sz="2800" dirty="0" smtClean="0">
                <a:solidFill>
                  <a:srgbClr val="FF0000"/>
                </a:solidFill>
              </a:rPr>
              <a:t>a </a:t>
            </a:r>
            <a:r>
              <a:rPr lang="pl-PL" sz="2800" dirty="0" smtClean="0"/>
              <a:t> 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    </a:t>
            </a:r>
          </a:p>
          <a:p>
            <a:pPr marL="0" indent="0">
              <a:buNone/>
            </a:pPr>
            <a:r>
              <a:rPr lang="pl-PL" dirty="0" smtClean="0"/>
              <a:t>                                                  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571744"/>
            <a:ext cx="3908425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17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2071678"/>
          </a:xfrm>
        </p:spPr>
        <p:txBody>
          <a:bodyPr>
            <a:noAutofit/>
          </a:bodyPr>
          <a:lstStyle/>
          <a:p>
            <a:r>
              <a:rPr lang="pl-PL" sz="2400" b="1" u="sng" dirty="0" smtClean="0"/>
              <a:t/>
            </a:r>
            <a:br>
              <a:rPr lang="pl-PL" sz="2400" b="1" u="sng" dirty="0" smtClean="0"/>
            </a:br>
            <a:r>
              <a:rPr lang="pl-PL" sz="2400" b="1" dirty="0" smtClean="0"/>
              <a:t>          </a:t>
            </a:r>
            <a:br>
              <a:rPr lang="pl-PL" sz="2400" b="1" dirty="0" smtClean="0"/>
            </a:br>
            <a:r>
              <a:rPr lang="pl-PL" sz="2400" b="1" u="sng" dirty="0" smtClean="0"/>
              <a:t> </a:t>
            </a:r>
            <a:br>
              <a:rPr lang="pl-PL" sz="2400" b="1" u="sng" dirty="0" smtClean="0"/>
            </a:br>
            <a:r>
              <a:rPr lang="pl-PL" sz="2800" dirty="0" smtClean="0"/>
              <a:t>Zaśpiewaj hymn- pamiętaj, żeby stanąć na baczność 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marL="0" indent="0">
              <a:buNone/>
            </a:pPr>
            <a:endParaRPr lang="pl-PL" dirty="0" smtClean="0">
              <a:hlinkClick r:id="rId2"/>
            </a:endParaRPr>
          </a:p>
          <a:p>
            <a:pPr marL="0" indent="0">
              <a:buNone/>
            </a:pP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://www.youtube.com/watch?v=ExX_i251Q0s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443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Hymn – to uroczysta pieśń śpiewana podczas ważnych uroczystości.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 smtClean="0">
                <a:solidFill>
                  <a:srgbClr val="0070C0"/>
                </a:solidFill>
              </a:rPr>
              <a:t>        </a:t>
            </a:r>
            <a:r>
              <a:rPr lang="pl-PL" sz="3200" b="1" dirty="0" smtClean="0">
                <a:solidFill>
                  <a:srgbClr val="0070C0"/>
                </a:solidFill>
              </a:rPr>
              <a:t>H</a:t>
            </a:r>
            <a:r>
              <a:rPr lang="pl-PL" sz="3200" dirty="0" smtClean="0"/>
              <a:t> – jak </a:t>
            </a:r>
            <a:r>
              <a:rPr lang="pl-PL" sz="3200" dirty="0" smtClean="0">
                <a:solidFill>
                  <a:srgbClr val="0070C0"/>
                </a:solidFill>
              </a:rPr>
              <a:t>H</a:t>
            </a:r>
            <a:r>
              <a:rPr lang="pl-PL" sz="3200" dirty="0" smtClean="0">
                <a:solidFill>
                  <a:srgbClr val="FF0000"/>
                </a:solidFill>
              </a:rPr>
              <a:t>Y</a:t>
            </a:r>
            <a:r>
              <a:rPr lang="pl-PL" sz="3200" dirty="0" smtClean="0">
                <a:solidFill>
                  <a:srgbClr val="0070C0"/>
                </a:solidFill>
              </a:rPr>
              <a:t>MN </a:t>
            </a:r>
            <a:r>
              <a:rPr lang="pl-PL" sz="3200" dirty="0" smtClean="0"/>
              <a:t>           </a:t>
            </a:r>
            <a:r>
              <a:rPr lang="pl-PL" sz="3200" dirty="0" smtClean="0">
                <a:solidFill>
                  <a:srgbClr val="0070C0"/>
                </a:solidFill>
              </a:rPr>
              <a:t>h</a:t>
            </a:r>
            <a:r>
              <a:rPr lang="pl-PL" sz="3200" dirty="0" smtClean="0"/>
              <a:t>-</a:t>
            </a:r>
            <a:r>
              <a:rPr lang="pl-PL" sz="3200" dirty="0" smtClean="0">
                <a:solidFill>
                  <a:srgbClr val="FF0000"/>
                </a:solidFill>
              </a:rPr>
              <a:t>y</a:t>
            </a:r>
            <a:r>
              <a:rPr lang="pl-PL" sz="3200" dirty="0" smtClean="0"/>
              <a:t>-</a:t>
            </a:r>
            <a:r>
              <a:rPr lang="pl-PL" sz="3200" dirty="0" smtClean="0">
                <a:solidFill>
                  <a:srgbClr val="0070C0"/>
                </a:solidFill>
              </a:rPr>
              <a:t>m</a:t>
            </a:r>
            <a:r>
              <a:rPr lang="pl-PL" sz="3200" dirty="0" smtClean="0"/>
              <a:t>-</a:t>
            </a:r>
            <a:r>
              <a:rPr lang="pl-PL" sz="3200" dirty="0" smtClean="0">
                <a:solidFill>
                  <a:srgbClr val="0070C0"/>
                </a:solidFill>
              </a:rPr>
              <a:t>n</a:t>
            </a:r>
            <a:endParaRPr lang="pl-PL" sz="3200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187898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4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Godłem Polski jest biały orzeł na czerwonym tle.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      </a:t>
            </a:r>
            <a:r>
              <a:rPr lang="pl-PL" sz="2800" b="1" dirty="0" smtClean="0">
                <a:solidFill>
                  <a:srgbClr val="0070C0"/>
                </a:solidFill>
              </a:rPr>
              <a:t>G</a:t>
            </a:r>
            <a:r>
              <a:rPr lang="pl-PL" sz="2800" dirty="0" smtClean="0">
                <a:solidFill>
                  <a:srgbClr val="0070C0"/>
                </a:solidFill>
              </a:rPr>
              <a:t> </a:t>
            </a:r>
            <a:r>
              <a:rPr lang="pl-PL" sz="2800" dirty="0" smtClean="0"/>
              <a:t>– jak    </a:t>
            </a:r>
            <a:r>
              <a:rPr lang="pl-PL" sz="2800" dirty="0" smtClean="0">
                <a:solidFill>
                  <a:srgbClr val="0070C0"/>
                </a:solidFill>
              </a:rPr>
              <a:t>G</a:t>
            </a:r>
            <a:r>
              <a:rPr lang="pl-PL" sz="2800" dirty="0" smtClean="0">
                <a:solidFill>
                  <a:srgbClr val="FF0000"/>
                </a:solidFill>
              </a:rPr>
              <a:t>O</a:t>
            </a:r>
            <a:r>
              <a:rPr lang="pl-PL" sz="2800" dirty="0" smtClean="0">
                <a:solidFill>
                  <a:srgbClr val="0070C0"/>
                </a:solidFill>
              </a:rPr>
              <a:t>D</a:t>
            </a:r>
            <a:r>
              <a:rPr lang="pl-PL" sz="2800" dirty="0" smtClean="0">
                <a:solidFill>
                  <a:srgbClr val="FF0000"/>
                </a:solidFill>
              </a:rPr>
              <a:t>Ł</a:t>
            </a:r>
            <a:r>
              <a:rPr lang="pl-PL" sz="2800" dirty="0" smtClean="0"/>
              <a:t>O    </a:t>
            </a:r>
            <a:r>
              <a:rPr lang="pl-PL" sz="2800" dirty="0" err="1" smtClean="0">
                <a:solidFill>
                  <a:srgbClr val="0070C0"/>
                </a:solidFill>
              </a:rPr>
              <a:t>g</a:t>
            </a:r>
            <a:r>
              <a:rPr lang="pl-PL" sz="2800" dirty="0" err="1" smtClean="0">
                <a:solidFill>
                  <a:srgbClr val="FF0000"/>
                </a:solidFill>
              </a:rPr>
              <a:t>o</a:t>
            </a:r>
            <a:r>
              <a:rPr lang="pl-PL" sz="2800" dirty="0" err="1" smtClean="0">
                <a:solidFill>
                  <a:srgbClr val="0070C0"/>
                </a:solidFill>
              </a:rPr>
              <a:t>d</a:t>
            </a:r>
            <a:r>
              <a:rPr lang="pl-PL" sz="2800" dirty="0" err="1" smtClean="0"/>
              <a:t>-</a:t>
            </a:r>
            <a:r>
              <a:rPr lang="pl-PL" sz="2800" dirty="0" err="1" smtClean="0">
                <a:solidFill>
                  <a:srgbClr val="0070C0"/>
                </a:solidFill>
              </a:rPr>
              <a:t>ł</a:t>
            </a:r>
            <a:r>
              <a:rPr lang="pl-PL" sz="2800" dirty="0" err="1" smtClean="0">
                <a:solidFill>
                  <a:srgbClr val="FF0000"/>
                </a:solidFill>
              </a:rPr>
              <a:t>o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pl-PL" sz="2800" dirty="0" smtClean="0"/>
              <a:t>    </a:t>
            </a:r>
            <a:r>
              <a:rPr lang="pl-PL" sz="2800" dirty="0" smtClean="0">
                <a:solidFill>
                  <a:srgbClr val="0070C0"/>
                </a:solidFill>
              </a:rPr>
              <a:t>g</a:t>
            </a:r>
            <a:r>
              <a:rPr lang="pl-PL" sz="2800" dirty="0" smtClean="0"/>
              <a:t>-</a:t>
            </a:r>
            <a:r>
              <a:rPr lang="pl-PL" sz="2800" dirty="0" smtClean="0">
                <a:solidFill>
                  <a:srgbClr val="FF0000"/>
                </a:solidFill>
              </a:rPr>
              <a:t>o</a:t>
            </a:r>
            <a:r>
              <a:rPr lang="pl-PL" sz="2800" dirty="0" smtClean="0"/>
              <a:t>-</a:t>
            </a:r>
            <a:r>
              <a:rPr lang="pl-PL" sz="2800" dirty="0" smtClean="0">
                <a:solidFill>
                  <a:srgbClr val="0070C0"/>
                </a:solidFill>
              </a:rPr>
              <a:t>d</a:t>
            </a:r>
            <a:r>
              <a:rPr lang="pl-PL" sz="2800" dirty="0" smtClean="0"/>
              <a:t>-</a:t>
            </a:r>
            <a:r>
              <a:rPr lang="pl-PL" sz="2800" dirty="0" smtClean="0">
                <a:solidFill>
                  <a:srgbClr val="0070C0"/>
                </a:solidFill>
              </a:rPr>
              <a:t>ł</a:t>
            </a:r>
            <a:r>
              <a:rPr lang="pl-PL" sz="2800" dirty="0" smtClean="0"/>
              <a:t>-</a:t>
            </a:r>
            <a:r>
              <a:rPr lang="pl-PL" sz="2800" dirty="0" smtClean="0">
                <a:solidFill>
                  <a:srgbClr val="FF0000"/>
                </a:solidFill>
              </a:rPr>
              <a:t>o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Czy znasz inne wyrazy rozpoczynające się na </a:t>
            </a:r>
            <a:r>
              <a:rPr lang="pl-PL" b="1" dirty="0" smtClean="0">
                <a:solidFill>
                  <a:srgbClr val="0070C0"/>
                </a:solidFill>
              </a:rPr>
              <a:t>G </a:t>
            </a:r>
            <a:r>
              <a:rPr lang="pl-PL" dirty="0" smtClean="0"/>
              <a:t>? </a:t>
            </a:r>
          </a:p>
          <a:p>
            <a:pPr marL="0" indent="0">
              <a:buNone/>
            </a:pPr>
            <a:r>
              <a:rPr lang="pl-PL" dirty="0" smtClean="0"/>
              <a:t>Wymień </a:t>
            </a:r>
            <a:r>
              <a:rPr lang="pl-PL" dirty="0" smtClean="0"/>
              <a:t>3 </a:t>
            </a:r>
            <a:r>
              <a:rPr lang="pl-PL" dirty="0" smtClean="0"/>
              <a:t>przykłady.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90" b="9990"/>
          <a:stretch/>
        </p:blipFill>
        <p:spPr bwMode="auto">
          <a:xfrm>
            <a:off x="3000364" y="2428868"/>
            <a:ext cx="2808312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80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 Wymyśl sam  sposób na stworzenie </a:t>
            </a:r>
            <a:r>
              <a:rPr lang="pl-PL" dirty="0">
                <a:solidFill>
                  <a:schemeClr val="tx1"/>
                </a:solidFill>
              </a:rPr>
              <a:t>litery </a:t>
            </a:r>
            <a:r>
              <a:rPr lang="pl-PL" dirty="0" smtClean="0">
                <a:solidFill>
                  <a:schemeClr val="tx1"/>
                </a:solidFill>
              </a:rPr>
              <a:t>  </a:t>
            </a:r>
            <a:r>
              <a:rPr lang="pl-PL" b="1" dirty="0" smtClean="0">
                <a:solidFill>
                  <a:srgbClr val="0070C0"/>
                </a:solidFill>
              </a:rPr>
              <a:t>G</a:t>
            </a:r>
            <a:r>
              <a:rPr lang="pl-PL" dirty="0" smtClean="0"/>
              <a:t> i </a:t>
            </a:r>
            <a:r>
              <a:rPr lang="pl-PL" b="1" dirty="0" smtClean="0">
                <a:solidFill>
                  <a:srgbClr val="0070C0"/>
                </a:solidFill>
              </a:rPr>
              <a:t>g</a:t>
            </a:r>
            <a:r>
              <a:rPr lang="pl-PL" dirty="0" smtClean="0"/>
              <a:t>. </a:t>
            </a:r>
            <a:r>
              <a:rPr lang="pl-PL" dirty="0" smtClean="0">
                <a:solidFill>
                  <a:schemeClr val="tx1"/>
                </a:solidFill>
              </a:rPr>
              <a:t>Możesz wykorzystać farbki, kredki, plastelinę, klocki, nakrętki – czyli to co masz pod ręką. 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 smtClean="0"/>
              <a:t>                                       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81"/>
          <a:stretch/>
        </p:blipFill>
        <p:spPr bwMode="auto">
          <a:xfrm>
            <a:off x="2267744" y="3198686"/>
            <a:ext cx="4032448" cy="265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37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smtClean="0"/>
              <a:t>Praca plastyczna -wykonaj Godło Polski</a:t>
            </a:r>
            <a:endParaRPr lang="pl-PL" sz="48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928802"/>
            <a:ext cx="326690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3136"/>
          </a:xfrm>
        </p:spPr>
        <p:txBody>
          <a:bodyPr/>
          <a:lstStyle/>
          <a:p>
            <a:pPr marL="0" indent="0">
              <a:buNone/>
            </a:pPr>
            <a:r>
              <a:rPr lang="pl-PL" sz="1600" b="1" dirty="0">
                <a:solidFill>
                  <a:schemeClr val="tx1"/>
                </a:solidFill>
              </a:rPr>
              <a:t> </a:t>
            </a:r>
            <a:r>
              <a:rPr lang="pl-PL" sz="1600" b="1" dirty="0" smtClean="0">
                <a:solidFill>
                  <a:schemeClr val="tx1"/>
                </a:solidFill>
              </a:rPr>
              <a:t>      </a:t>
            </a:r>
          </a:p>
          <a:p>
            <a:pPr marL="0" indent="0">
              <a:buNone/>
            </a:pPr>
            <a:r>
              <a:rPr lang="pl-PL" sz="1600" b="1" dirty="0" smtClean="0">
                <a:solidFill>
                  <a:schemeClr val="tx1"/>
                </a:solidFill>
              </a:rPr>
              <a:t>                                                           </a:t>
            </a:r>
          </a:p>
          <a:p>
            <a:pPr marL="0" indent="0">
              <a:buNone/>
            </a:pPr>
            <a:r>
              <a:rPr lang="pl-PL" sz="1600" b="1" u="sng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pl-PL" sz="1600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600" b="1" dirty="0" smtClean="0">
                <a:solidFill>
                  <a:schemeClr val="tx1"/>
                </a:solidFill>
              </a:rPr>
              <a:t>                                                                    Sposób 1.    STEMPLE                         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                                                           	    Pomaluj swoją prawą rękę na biało i przyłóż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                                                           	    do czerwonej kartki, tak jakby to było jedno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                                                          	    ze skrzydła orła.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</a:rPr>
              <a:t>	</a:t>
            </a:r>
            <a:r>
              <a:rPr lang="pl-PL" sz="1600" dirty="0" smtClean="0">
                <a:solidFill>
                  <a:schemeClr val="tx1"/>
                </a:solidFill>
              </a:rPr>
              <a:t>		               	    Teraz pomaluj swoją lewą rękę i przyłóż do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                                                         	    kartki tak, żeby utworzyć drugie skrzydło orła.  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                                                                      Na koniec domaluj na biało głowę, nogi i ogon,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                                                                     a na żółto koronę, dziób i pazury. </a:t>
            </a:r>
          </a:p>
        </p:txBody>
      </p:sp>
    </p:spTree>
    <p:extLst>
      <p:ext uri="{BB962C8B-B14F-4D97-AF65-F5344CB8AC3E}">
        <p14:creationId xmlns:p14="http://schemas.microsoft.com/office/powerpoint/2010/main" xmlns="" val="9206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Zabawa ruchowa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solidFill>
                  <a:schemeClr val="tx1"/>
                </a:solidFill>
              </a:rPr>
              <a:t>Podskocz, gdy usłyszysz </a:t>
            </a:r>
            <a:r>
              <a:rPr lang="pl-PL" sz="2800" b="1" dirty="0" smtClean="0">
                <a:solidFill>
                  <a:srgbClr val="0070C0"/>
                </a:solidFill>
              </a:rPr>
              <a:t>F</a:t>
            </a:r>
            <a:r>
              <a:rPr lang="pl-PL" sz="28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pl-PL" sz="2800" b="1" i="1" dirty="0" smtClean="0">
                <a:solidFill>
                  <a:srgbClr val="0070C0"/>
                </a:solidFill>
              </a:rPr>
              <a:t>FELEK, WODA, MODA, SODA, FIKAĆ, ŻYRAFA, FIOŁEK, WAFEL, WIATR, FOKA, FOTOGRAF, WANNA, PANNA, FALA, KEFIR, FUTRO, SZAFA. </a:t>
            </a:r>
          </a:p>
        </p:txBody>
      </p:sp>
    </p:spTree>
    <p:extLst>
      <p:ext uri="{BB962C8B-B14F-4D97-AF65-F5344CB8AC3E}">
        <p14:creationId xmlns:p14="http://schemas.microsoft.com/office/powerpoint/2010/main" xmlns="" val="18271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819</TotalTime>
  <Words>214</Words>
  <Application>Microsoft Office PowerPoint</Application>
  <PresentationFormat>Pokaz na ekranie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Kierownictwo</vt:lpstr>
      <vt:lpstr>Polskie symbole narodowe  </vt:lpstr>
      <vt:lpstr>Obejrzyj film i zapamiętaj jak najwięcej informacji</vt:lpstr>
      <vt:lpstr>Nasz kraj to Polska.</vt:lpstr>
      <vt:lpstr>              Zaśpiewaj hymn- pamiętaj, żeby stanąć na baczność  </vt:lpstr>
      <vt:lpstr>Hymn – to uroczysta pieśń śpiewana podczas ważnych uroczystości.</vt:lpstr>
      <vt:lpstr>Godłem Polski jest biały orzeł na czerwonym tle. </vt:lpstr>
      <vt:lpstr>Slajd 7</vt:lpstr>
      <vt:lpstr>Praca plastyczna -wykonaj Godło Polski</vt:lpstr>
      <vt:lpstr>Zabawa ruchowa </vt:lpstr>
      <vt:lpstr>Wykonaj  FLAGĘ POLSKI   według własnego pomysłu.</vt:lpstr>
      <vt:lpstr> Zatańcz razem z innymi przedszkolakami. Możesz wymyślić swoje układy taneczne.</vt:lpstr>
      <vt:lpstr>Powtórzmy</vt:lpstr>
      <vt:lpstr>Slajd 13</vt:lpstr>
      <vt:lpstr>    Brawo  – znasz symbole narodowe  Miłego dnia  Katarzyna Wieczorek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48668</dc:creator>
  <cp:lastModifiedBy>48668</cp:lastModifiedBy>
  <cp:revision>48</cp:revision>
  <cp:lastPrinted>2020-04-20T10:42:52Z</cp:lastPrinted>
  <dcterms:created xsi:type="dcterms:W3CDTF">2020-04-15T19:18:00Z</dcterms:created>
  <dcterms:modified xsi:type="dcterms:W3CDTF">2020-04-27T08:13:24Z</dcterms:modified>
</cp:coreProperties>
</file>